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22"/>
  </p:notesMasterIdLst>
  <p:handoutMasterIdLst>
    <p:handoutMasterId r:id="rId23"/>
  </p:handoutMasterIdLst>
  <p:sldIdLst>
    <p:sldId id="288" r:id="rId5"/>
    <p:sldId id="260" r:id="rId6"/>
    <p:sldId id="257" r:id="rId7"/>
    <p:sldId id="261" r:id="rId8"/>
    <p:sldId id="259" r:id="rId9"/>
    <p:sldId id="290" r:id="rId10"/>
    <p:sldId id="297" r:id="rId11"/>
    <p:sldId id="298" r:id="rId12"/>
    <p:sldId id="291" r:id="rId13"/>
    <p:sldId id="299" r:id="rId14"/>
    <p:sldId id="303" r:id="rId15"/>
    <p:sldId id="292" r:id="rId16"/>
    <p:sldId id="300" r:id="rId17"/>
    <p:sldId id="301" r:id="rId18"/>
    <p:sldId id="302" r:id="rId19"/>
    <p:sldId id="293" r:id="rId20"/>
    <p:sldId id="29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4474" autoAdjust="0"/>
  </p:normalViewPr>
  <p:slideViewPr>
    <p:cSldViewPr snapToGrid="0" snapToObjects="1">
      <p:cViewPr varScale="1">
        <p:scale>
          <a:sx n="70" d="100"/>
          <a:sy n="70" d="100"/>
        </p:scale>
        <p:origin x="1166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0" d="100"/>
          <a:sy n="60" d="100"/>
        </p:scale>
        <p:origin x="242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138B2-18CD-1D41-89B0-ADB5F3BA92A3}" type="datetimeFigureOut">
              <a:rPr lang="en-US" smtClean="0"/>
              <a:t>7/29/2025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7D167-9BB5-2048-9DDA-7DF8E5D94D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7A355-8776-CB43-838E-ED9EE2F8390B}" type="datetimeFigureOut">
              <a:rPr lang="en-US" smtClean="0"/>
              <a:t>7/29/2025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3FA8-A3F3-7640-B13D-36C73B3E55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FA637AC-751E-9E9D-7175-A0FADF858F5A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42BB51D-E7C1-3746-85E9-889CCB24F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1645920"/>
            <a:ext cx="7772400" cy="4572000"/>
          </a:xfrm>
        </p:spPr>
        <p:txBody>
          <a:bodyPr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baseline="0">
                <a:solidFill>
                  <a:schemeClr val="tx1"/>
                </a:solidFill>
                <a:latin typeface="+mj-lt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E016467-0564-6D4C-BF17-F4FA3991C1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731520"/>
            <a:ext cx="6858000" cy="731520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1"/>
                </a:solidFill>
                <a:latin typeface="+mn-lt"/>
                <a:ea typeface="Meiryo UI" panose="020B060403050404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ja-JP" noProof="0"/>
              <a:t>Click to edit Master subtitle style</a:t>
            </a:r>
            <a:endParaRPr lang="en-US" altLang="ja-JP" noProof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1E1467-7F21-7E40-BF7A-27FECC27EFB8}"/>
              </a:ext>
            </a:extLst>
          </p:cNvPr>
          <p:cNvGrpSpPr/>
          <p:nvPr userDrawn="1"/>
        </p:nvGrpSpPr>
        <p:grpSpPr>
          <a:xfrm>
            <a:off x="8208409" y="591476"/>
            <a:ext cx="3257061" cy="3329423"/>
            <a:chOff x="8490839" y="413500"/>
            <a:chExt cx="3257061" cy="3329423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7D81FEF9-779F-20FF-5FC1-5D766A293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341911">
              <a:off x="9344585" y="677068"/>
              <a:ext cx="2057606" cy="2724154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CCC497C-E1BC-E9FA-71FF-2422756A4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1767570">
              <a:off x="10241214" y="491479"/>
              <a:ext cx="529789" cy="550166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C3B983FC-FFFB-72DC-76ED-D5B4822D9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65259" y="450169"/>
              <a:ext cx="782641" cy="812743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14DFC72-C039-4990-8FBE-CD9655DD6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3252117" flipH="1">
              <a:off x="8490839" y="413500"/>
              <a:ext cx="782641" cy="812743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4C9D146A-74DD-B2C2-3952-AFC3A7AE5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3566579">
              <a:off x="11156191" y="3188887"/>
              <a:ext cx="543582" cy="5644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689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498A30-8462-D4F7-33E4-52016881ECBA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42D7A8-90D7-EAD8-D5B0-6375EB3F4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 anchor="b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4DA03-155B-0EEF-AE9A-B3002ECE64C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41248" y="2377440"/>
            <a:ext cx="10515600" cy="3657600"/>
          </a:xfrm>
        </p:spPr>
        <p:txBody>
          <a:bodyPr lIns="91440" tIns="45720" rIns="91440" bIns="45720"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547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74DF79A-DA68-AFDD-C02D-2450DEA0DA9D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2560320"/>
            <a:ext cx="6400800" cy="365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05F030-D6EA-F6A3-3B68-7FD969DD8F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15784" y="685800"/>
            <a:ext cx="3840480" cy="5486400"/>
          </a:xfrm>
          <a:custGeom>
            <a:avLst/>
            <a:gdLst>
              <a:gd name="connsiteX0" fmla="*/ 328822 w 3840480"/>
              <a:gd name="connsiteY0" fmla="*/ 0 h 5486400"/>
              <a:gd name="connsiteX1" fmla="*/ 3511658 w 3840480"/>
              <a:gd name="connsiteY1" fmla="*/ 0 h 5486400"/>
              <a:gd name="connsiteX2" fmla="*/ 3840480 w 3840480"/>
              <a:gd name="connsiteY2" fmla="*/ 328822 h 5486400"/>
              <a:gd name="connsiteX3" fmla="*/ 3840480 w 3840480"/>
              <a:gd name="connsiteY3" fmla="*/ 5157578 h 5486400"/>
              <a:gd name="connsiteX4" fmla="*/ 3511658 w 3840480"/>
              <a:gd name="connsiteY4" fmla="*/ 5486400 h 5486400"/>
              <a:gd name="connsiteX5" fmla="*/ 328822 w 3840480"/>
              <a:gd name="connsiteY5" fmla="*/ 5486400 h 5486400"/>
              <a:gd name="connsiteX6" fmla="*/ 0 w 3840480"/>
              <a:gd name="connsiteY6" fmla="*/ 5157578 h 5486400"/>
              <a:gd name="connsiteX7" fmla="*/ 0 w 3840480"/>
              <a:gd name="connsiteY7" fmla="*/ 328822 h 5486400"/>
              <a:gd name="connsiteX8" fmla="*/ 328822 w 3840480"/>
              <a:gd name="connsiteY8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0480" h="5486400">
                <a:moveTo>
                  <a:pt x="328822" y="0"/>
                </a:moveTo>
                <a:lnTo>
                  <a:pt x="3511658" y="0"/>
                </a:lnTo>
                <a:cubicBezTo>
                  <a:pt x="3693261" y="0"/>
                  <a:pt x="3840480" y="147219"/>
                  <a:pt x="3840480" y="328822"/>
                </a:cubicBezTo>
                <a:lnTo>
                  <a:pt x="3840480" y="5157578"/>
                </a:lnTo>
                <a:cubicBezTo>
                  <a:pt x="3840480" y="5339181"/>
                  <a:pt x="3693261" y="5486400"/>
                  <a:pt x="3511658" y="5486400"/>
                </a:cubicBezTo>
                <a:lnTo>
                  <a:pt x="328822" y="5486400"/>
                </a:lnTo>
                <a:cubicBezTo>
                  <a:pt x="147219" y="5486400"/>
                  <a:pt x="0" y="5339181"/>
                  <a:pt x="0" y="5157578"/>
                </a:cubicBezTo>
                <a:lnTo>
                  <a:pt x="0" y="328822"/>
                </a:lnTo>
                <a:cubicBezTo>
                  <a:pt x="0" y="147219"/>
                  <a:pt x="147219" y="0"/>
                  <a:pt x="3288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2EFE84E-0920-FAF1-6CA8-DC5A96D2F870}"/>
              </a:ext>
            </a:extLst>
          </p:cNvPr>
          <p:cNvGrpSpPr/>
          <p:nvPr userDrawn="1"/>
        </p:nvGrpSpPr>
        <p:grpSpPr>
          <a:xfrm rot="15816438">
            <a:off x="615660" y="629558"/>
            <a:ext cx="1484669" cy="1452524"/>
            <a:chOff x="5437042" y="654465"/>
            <a:chExt cx="1484669" cy="1452524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E01DCE20-09C5-0306-8775-265D4CF97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4939004">
              <a:off x="5444492" y="657537"/>
              <a:ext cx="387385" cy="402285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92584158-AAE2-FED3-948E-78EE07EE2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9194546">
              <a:off x="6479159" y="654465"/>
              <a:ext cx="442552" cy="459573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722E4E58-0AB1-23E3-BD3F-B997103B9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715989">
              <a:off x="5893647" y="1267000"/>
              <a:ext cx="808878" cy="8399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1715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4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0AA9A03-5219-5FDB-8F76-14B9889332A1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 anchor="b" anchorCtr="0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BBE321C-2EF3-1AF9-6D78-453D4F3CC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340864"/>
            <a:ext cx="5486400" cy="3749040"/>
          </a:xfrm>
        </p:spPr>
        <p:txBody>
          <a:bodyPr lIns="91440" tIns="45720" rIns="91440" bIns="45720" anchor="t" anchorCtr="0"/>
          <a:lstStyle>
            <a:lvl1pPr marL="512064" indent="-512064">
              <a:buClr>
                <a:schemeClr val="tx1"/>
              </a:buClr>
              <a:buSzPct val="100000"/>
              <a:buFont typeface="+mj-lt"/>
              <a:buAutoNum type="arabicPeriod"/>
              <a:defRPr sz="1800"/>
            </a:lvl1pPr>
            <a:lvl2pPr marL="1028700" indent="-342900">
              <a:buClr>
                <a:schemeClr val="tx1"/>
              </a:buClr>
              <a:buSzPct val="100000"/>
              <a:buFont typeface="+mj-lt"/>
              <a:buAutoNum type="alphaLcPeriod"/>
              <a:defRPr sz="1600"/>
            </a:lvl2pPr>
            <a:lvl3pPr marL="1543050" indent="-400050">
              <a:buClr>
                <a:schemeClr val="tx1"/>
              </a:buClr>
              <a:buSzPct val="100000"/>
              <a:buFont typeface="+mj-lt"/>
              <a:buAutoNum type="romanLcPeriod"/>
              <a:defRPr sz="1600"/>
            </a:lvl3pPr>
            <a:lvl4pPr marL="1943100" indent="-342900">
              <a:buClr>
                <a:schemeClr val="tx1"/>
              </a:buClr>
              <a:buSzPct val="100000"/>
              <a:buFont typeface="+mj-lt"/>
              <a:buAutoNum type="arabicParenR"/>
              <a:defRPr sz="1600"/>
            </a:lvl4pPr>
            <a:lvl5pPr marL="2400300" indent="-342900">
              <a:buClr>
                <a:schemeClr val="tx1"/>
              </a:buClr>
              <a:buSzPct val="100000"/>
              <a:buFont typeface="+mj-lt"/>
              <a:buAutoNum type="alphaLcParenR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7967943-29F6-8B4F-D85A-3E3BC79F55C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885432" y="2340864"/>
            <a:ext cx="2834640" cy="3840480"/>
          </a:xfrm>
        </p:spPr>
        <p:txBody>
          <a:bodyPr anchor="t" anchorCtr="0"/>
          <a:lstStyle>
            <a:lvl1pPr marL="0" indent="0">
              <a:buClr>
                <a:schemeClr val="accent1"/>
              </a:buClr>
              <a:buSzPct val="90000"/>
              <a:buNone/>
              <a:defRPr sz="1800"/>
            </a:lvl1pPr>
            <a:lvl2pPr marL="457200" indent="-228600">
              <a:buClr>
                <a:schemeClr val="accent1"/>
              </a:buClr>
              <a:buSzPct val="90000"/>
              <a:defRPr sz="1600"/>
            </a:lvl2pPr>
            <a:lvl3pPr marL="914400" indent="-228600">
              <a:buClr>
                <a:schemeClr val="accent1"/>
              </a:buClr>
              <a:buSzPct val="90000"/>
              <a:defRPr sz="1600"/>
            </a:lvl3pPr>
            <a:lvl4pPr marL="13716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ED4B7AC-0A74-D081-4126-7D5BB0DF978A}"/>
              </a:ext>
            </a:extLst>
          </p:cNvPr>
          <p:cNvCxnSpPr/>
          <p:nvPr userDrawn="1"/>
        </p:nvCxnSpPr>
        <p:spPr>
          <a:xfrm>
            <a:off x="6478854" y="2342232"/>
            <a:ext cx="0" cy="3843128"/>
          </a:xfrm>
          <a:prstGeom prst="line">
            <a:avLst/>
          </a:prstGeom>
          <a:ln w="38100" cap="rnd">
            <a:solidFill>
              <a:schemeClr val="accent2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B193C94A-0AB2-B395-E722-487D1EB8AC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9293"/>
          <a:stretch/>
        </p:blipFill>
        <p:spPr>
          <a:xfrm rot="16200000">
            <a:off x="9209319" y="2954216"/>
            <a:ext cx="3351115" cy="13716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79E72A1-BF08-EE06-7D8C-4AA04F7849E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5533699" flipH="1">
            <a:off x="10582146" y="593463"/>
            <a:ext cx="831783" cy="86377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3A906E1-E32B-5A1F-2D56-B49187E0F22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066301" flipH="1" flipV="1">
            <a:off x="10582146" y="5416335"/>
            <a:ext cx="831783" cy="86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89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4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4A504C4-F594-8A14-20FD-71ABDA846B4B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5303520" cy="4023360"/>
          </a:xfrm>
        </p:spPr>
        <p:txBody>
          <a:bodyPr lIns="0" rIns="0">
            <a:normAutofit/>
          </a:bodyPr>
          <a:lstStyle>
            <a:lvl1pPr algn="ctr">
              <a:defRPr sz="4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48" y="731520"/>
            <a:ext cx="5303520" cy="4023360"/>
          </a:xfrm>
        </p:spPr>
        <p:txBody>
          <a:bodyPr anchor="ctr" anchorCtr="0"/>
          <a:lstStyle>
            <a:lvl1pPr marL="0" indent="0">
              <a:buNone/>
              <a:defRPr sz="2000"/>
            </a:lvl1pPr>
            <a:lvl2pPr>
              <a:buClr>
                <a:schemeClr val="accent1"/>
              </a:buClr>
              <a:buSzPct val="90000"/>
              <a:defRPr/>
            </a:lvl2pPr>
            <a:lvl3pPr>
              <a:buClr>
                <a:schemeClr val="accent1"/>
              </a:buClr>
              <a:buSzPct val="90000"/>
              <a:defRPr/>
            </a:lvl3pPr>
            <a:lvl4pPr>
              <a:buClr>
                <a:schemeClr val="accent1"/>
              </a:buClr>
              <a:buSzPct val="90000"/>
              <a:defRPr/>
            </a:lvl4pPr>
            <a:lvl5pPr>
              <a:buClr>
                <a:schemeClr val="accent1"/>
              </a:buClr>
              <a:buSzPct val="90000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EECEFCD-B1A9-DF64-DD0A-FB2E7AE952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420" y="4920978"/>
            <a:ext cx="1091316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737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1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692597-FFF9-444F-8F77-6E784B94A346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4937760" cy="4023360"/>
          </a:xfrm>
        </p:spPr>
        <p:txBody>
          <a:bodyPr lIns="0" tIns="0" rIns="0" bIns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48" y="731520"/>
            <a:ext cx="5303520" cy="4023360"/>
          </a:xfrm>
        </p:spPr>
        <p:txBody>
          <a:bodyPr anchor="ctr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4A4B7E5-B9DF-4656-97A9-2E604E49E2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420" y="4920978"/>
            <a:ext cx="1091316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16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60195EE-CFED-7B58-C5A5-E6E1E87B304A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9200" y="1737360"/>
            <a:ext cx="6400800" cy="338328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9200" y="5394960"/>
            <a:ext cx="6400800" cy="91440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3E18BAB-7B25-780A-BE65-350200AA4D7A}"/>
              </a:ext>
            </a:extLst>
          </p:cNvPr>
          <p:cNvGrpSpPr/>
          <p:nvPr userDrawn="1"/>
        </p:nvGrpSpPr>
        <p:grpSpPr>
          <a:xfrm>
            <a:off x="577213" y="507265"/>
            <a:ext cx="3844662" cy="3928902"/>
            <a:chOff x="797347" y="638844"/>
            <a:chExt cx="3729519" cy="381123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D24158F-3B6B-E5FD-893D-E161110F443C}"/>
                </a:ext>
              </a:extLst>
            </p:cNvPr>
            <p:cNvSpPr/>
            <p:nvPr/>
          </p:nvSpPr>
          <p:spPr>
            <a:xfrm>
              <a:off x="1285729" y="1158795"/>
              <a:ext cx="2771335" cy="277133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55E909EE-5132-14BC-E20E-412B591A6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396138">
              <a:off x="797347" y="2793821"/>
              <a:ext cx="2505773" cy="142219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6888180-4AC6-A959-2940-10BF0CA40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5926" y="638844"/>
              <a:ext cx="3710940" cy="38112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8221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692597-FFF9-444F-8F77-6E784B94A346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FE40C8E-7A79-6285-A56D-54B714BE5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639420" y="731520"/>
            <a:ext cx="10913161" cy="13716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258B21D-A539-48D1-461B-7C16E045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203704"/>
            <a:ext cx="4937760" cy="4023360"/>
          </a:xfrm>
        </p:spPr>
        <p:txBody>
          <a:bodyPr lIns="0" tIns="0" rIns="0" bIns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1D1FCDB-AFA4-5977-8DBB-07E6F6BDD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48" y="2203704"/>
            <a:ext cx="5303520" cy="4023360"/>
          </a:xfrm>
        </p:spPr>
        <p:txBody>
          <a:bodyPr anchor="ctr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452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74DF79A-DA68-AFDD-C02D-2450DEA0DA9D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9200" y="1737360"/>
            <a:ext cx="6400800" cy="338328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9200" y="5394960"/>
            <a:ext cx="6400800" cy="73152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05F030-D6EA-F6A3-3B68-7FD969DD8F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0" y="685800"/>
            <a:ext cx="3840480" cy="5486400"/>
          </a:xfrm>
          <a:custGeom>
            <a:avLst/>
            <a:gdLst>
              <a:gd name="connsiteX0" fmla="*/ 328822 w 3840480"/>
              <a:gd name="connsiteY0" fmla="*/ 0 h 5486400"/>
              <a:gd name="connsiteX1" fmla="*/ 3511658 w 3840480"/>
              <a:gd name="connsiteY1" fmla="*/ 0 h 5486400"/>
              <a:gd name="connsiteX2" fmla="*/ 3840480 w 3840480"/>
              <a:gd name="connsiteY2" fmla="*/ 328822 h 5486400"/>
              <a:gd name="connsiteX3" fmla="*/ 3840480 w 3840480"/>
              <a:gd name="connsiteY3" fmla="*/ 5157578 h 5486400"/>
              <a:gd name="connsiteX4" fmla="*/ 3511658 w 3840480"/>
              <a:gd name="connsiteY4" fmla="*/ 5486400 h 5486400"/>
              <a:gd name="connsiteX5" fmla="*/ 328822 w 3840480"/>
              <a:gd name="connsiteY5" fmla="*/ 5486400 h 5486400"/>
              <a:gd name="connsiteX6" fmla="*/ 0 w 3840480"/>
              <a:gd name="connsiteY6" fmla="*/ 5157578 h 5486400"/>
              <a:gd name="connsiteX7" fmla="*/ 0 w 3840480"/>
              <a:gd name="connsiteY7" fmla="*/ 328822 h 5486400"/>
              <a:gd name="connsiteX8" fmla="*/ 328822 w 3840480"/>
              <a:gd name="connsiteY8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0480" h="5486400">
                <a:moveTo>
                  <a:pt x="328822" y="0"/>
                </a:moveTo>
                <a:lnTo>
                  <a:pt x="3511658" y="0"/>
                </a:lnTo>
                <a:cubicBezTo>
                  <a:pt x="3693261" y="0"/>
                  <a:pt x="3840480" y="147219"/>
                  <a:pt x="3840480" y="328822"/>
                </a:cubicBezTo>
                <a:lnTo>
                  <a:pt x="3840480" y="5157578"/>
                </a:lnTo>
                <a:cubicBezTo>
                  <a:pt x="3840480" y="5339181"/>
                  <a:pt x="3693261" y="5486400"/>
                  <a:pt x="3511658" y="5486400"/>
                </a:cubicBezTo>
                <a:lnTo>
                  <a:pt x="328822" y="5486400"/>
                </a:lnTo>
                <a:cubicBezTo>
                  <a:pt x="147219" y="5486400"/>
                  <a:pt x="0" y="5339181"/>
                  <a:pt x="0" y="5157578"/>
                </a:cubicBezTo>
                <a:lnTo>
                  <a:pt x="0" y="328822"/>
                </a:lnTo>
                <a:cubicBezTo>
                  <a:pt x="0" y="147219"/>
                  <a:pt x="147219" y="0"/>
                  <a:pt x="3288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9159AF6-DC73-3F3B-4DE1-FF96E102AD91}"/>
              </a:ext>
            </a:extLst>
          </p:cNvPr>
          <p:cNvGrpSpPr/>
          <p:nvPr userDrawn="1"/>
        </p:nvGrpSpPr>
        <p:grpSpPr>
          <a:xfrm>
            <a:off x="5151782" y="718837"/>
            <a:ext cx="6448714" cy="1109963"/>
            <a:chOff x="5151782" y="718837"/>
            <a:chExt cx="6448714" cy="1109963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FF27E39F-E57E-E1BA-1D9F-200F07AF3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3966" r="30980"/>
            <a:stretch/>
          </p:blipFill>
          <p:spPr>
            <a:xfrm flipV="1">
              <a:off x="5151782" y="731520"/>
              <a:ext cx="3060401" cy="109728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AE6E711D-4BC1-A8B6-96F6-4D100948DD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67374"/>
            <a:stretch/>
          </p:blipFill>
          <p:spPr>
            <a:xfrm flipV="1">
              <a:off x="8752114" y="731520"/>
              <a:ext cx="2848382" cy="109728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2966DB51-3326-B7CD-79CC-419B0BAA4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1001933">
              <a:off x="8148575" y="718837"/>
              <a:ext cx="716638" cy="744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097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0AA9A03-5219-5FDB-8F76-14B9889332A1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 anchor="b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BBE321C-2EF3-1AF9-6D78-453D4F3CC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808" y="2340864"/>
            <a:ext cx="3849624" cy="3840480"/>
          </a:xfrm>
        </p:spPr>
        <p:txBody>
          <a:bodyPr lIns="0" tIns="0" rIns="0" bIns="0"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F250DD-8A39-BA2C-52AA-D45675F76B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49900" y="2341563"/>
            <a:ext cx="5815584" cy="4524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7967943-29F6-8B4F-D85A-3E3BC79F55C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50408" y="2794683"/>
            <a:ext cx="5696712" cy="3532965"/>
          </a:xfrm>
        </p:spPr>
        <p:txBody>
          <a:bodyPr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8FA209F-9796-B2AD-2E33-AE47DA0240A3}"/>
              </a:ext>
            </a:extLst>
          </p:cNvPr>
          <p:cNvCxnSpPr/>
          <p:nvPr userDrawn="1"/>
        </p:nvCxnSpPr>
        <p:spPr>
          <a:xfrm>
            <a:off x="5043951" y="2342232"/>
            <a:ext cx="0" cy="3843128"/>
          </a:xfrm>
          <a:prstGeom prst="line">
            <a:avLst/>
          </a:prstGeom>
          <a:ln w="38100" cap="rnd">
            <a:solidFill>
              <a:schemeClr val="accent2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037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498A30-8462-D4F7-33E4-52016881ECBA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119E5E-F8F1-0767-C2E4-4F21FEBDAA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1554480"/>
            <a:ext cx="6400800" cy="2103120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48D61E1-F43F-7EC3-A01D-52F8769F1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3840480"/>
            <a:ext cx="6400800" cy="2286000"/>
          </a:xfrm>
        </p:spPr>
        <p:txBody>
          <a:bodyPr lIns="91440" tIns="45720" rIns="91440" bIns="45720"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2423177-D8B7-2418-2C26-96BD628397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0376" y="685800"/>
            <a:ext cx="3840480" cy="5486400"/>
          </a:xfrm>
          <a:custGeom>
            <a:avLst/>
            <a:gdLst>
              <a:gd name="connsiteX0" fmla="*/ 328822 w 3840480"/>
              <a:gd name="connsiteY0" fmla="*/ 0 h 5486400"/>
              <a:gd name="connsiteX1" fmla="*/ 3511658 w 3840480"/>
              <a:gd name="connsiteY1" fmla="*/ 0 h 5486400"/>
              <a:gd name="connsiteX2" fmla="*/ 3840480 w 3840480"/>
              <a:gd name="connsiteY2" fmla="*/ 328822 h 5486400"/>
              <a:gd name="connsiteX3" fmla="*/ 3840480 w 3840480"/>
              <a:gd name="connsiteY3" fmla="*/ 5157578 h 5486400"/>
              <a:gd name="connsiteX4" fmla="*/ 3511658 w 3840480"/>
              <a:gd name="connsiteY4" fmla="*/ 5486400 h 5486400"/>
              <a:gd name="connsiteX5" fmla="*/ 328822 w 3840480"/>
              <a:gd name="connsiteY5" fmla="*/ 5486400 h 5486400"/>
              <a:gd name="connsiteX6" fmla="*/ 0 w 3840480"/>
              <a:gd name="connsiteY6" fmla="*/ 5157578 h 5486400"/>
              <a:gd name="connsiteX7" fmla="*/ 0 w 3840480"/>
              <a:gd name="connsiteY7" fmla="*/ 328822 h 5486400"/>
              <a:gd name="connsiteX8" fmla="*/ 328822 w 3840480"/>
              <a:gd name="connsiteY8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0480" h="5486400">
                <a:moveTo>
                  <a:pt x="328822" y="0"/>
                </a:moveTo>
                <a:lnTo>
                  <a:pt x="3511658" y="0"/>
                </a:lnTo>
                <a:cubicBezTo>
                  <a:pt x="3693261" y="0"/>
                  <a:pt x="3840480" y="147219"/>
                  <a:pt x="3840480" y="328822"/>
                </a:cubicBezTo>
                <a:lnTo>
                  <a:pt x="3840480" y="5157578"/>
                </a:lnTo>
                <a:cubicBezTo>
                  <a:pt x="3840480" y="5339181"/>
                  <a:pt x="3693261" y="5486400"/>
                  <a:pt x="3511658" y="5486400"/>
                </a:cubicBezTo>
                <a:lnTo>
                  <a:pt x="328822" y="5486400"/>
                </a:lnTo>
                <a:cubicBezTo>
                  <a:pt x="147219" y="5486400"/>
                  <a:pt x="0" y="5339181"/>
                  <a:pt x="0" y="5157578"/>
                </a:cubicBezTo>
                <a:lnTo>
                  <a:pt x="0" y="328822"/>
                </a:lnTo>
                <a:cubicBezTo>
                  <a:pt x="0" y="147219"/>
                  <a:pt x="147219" y="0"/>
                  <a:pt x="3288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8A9C5B8-2990-93CB-7146-611D366766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2738" r="35243"/>
          <a:stretch/>
        </p:blipFill>
        <p:spPr>
          <a:xfrm>
            <a:off x="740233" y="470266"/>
            <a:ext cx="2562499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92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2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0AA9A03-5219-5FDB-8F76-14B9889332A1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5CB646E-623F-ACC0-0BCC-D09DB046C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 anchor="b" anchorCtr="0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1520" y="2377440"/>
            <a:ext cx="4846320" cy="201168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Clr>
                <a:schemeClr val="accent1"/>
              </a:buClr>
              <a:buSzPct val="90000"/>
              <a:defRPr/>
            </a:lvl2pPr>
            <a:lvl3pPr>
              <a:buClr>
                <a:schemeClr val="accent1"/>
              </a:buClr>
              <a:buSzPct val="90000"/>
              <a:defRPr/>
            </a:lvl3pPr>
            <a:lvl4pPr>
              <a:buClr>
                <a:schemeClr val="accent1"/>
              </a:buClr>
              <a:buSzPct val="90000"/>
              <a:defRPr/>
            </a:lvl4pPr>
            <a:lvl5pPr>
              <a:buClr>
                <a:schemeClr val="accent1"/>
              </a:buClr>
              <a:buSzPct val="90000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92240" y="2377440"/>
            <a:ext cx="4846320" cy="201168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Clr>
                <a:schemeClr val="accent1"/>
              </a:buClr>
              <a:buSzPct val="90000"/>
              <a:defRPr/>
            </a:lvl2pPr>
            <a:lvl3pPr>
              <a:buClr>
                <a:schemeClr val="accent1"/>
              </a:buClr>
              <a:buSzPct val="90000"/>
              <a:defRPr/>
            </a:lvl3pPr>
            <a:lvl4pPr>
              <a:buClr>
                <a:schemeClr val="accent1"/>
              </a:buClr>
              <a:buSzPct val="90000"/>
              <a:defRPr/>
            </a:lvl4pPr>
            <a:lvl5pPr>
              <a:buClr>
                <a:schemeClr val="accent1"/>
              </a:buClr>
              <a:buSzPct val="90000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AE407CB-377A-BED8-EF6C-5B5B9D236E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420" y="4920978"/>
            <a:ext cx="1091316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68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498A30-8462-D4F7-33E4-52016881ECBA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42D7A8-90D7-EAD8-D5B0-6375EB3F4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 anchor="b" anchorCtr="0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48D61E1-F43F-7EC3-A01D-52F8769F1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77439"/>
            <a:ext cx="2834640" cy="3657599"/>
          </a:xfrm>
        </p:spPr>
        <p:txBody>
          <a:bodyPr lIns="91440" tIns="45720" rIns="91440" bIns="45720"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4DA03-155B-0EEF-AE9A-B3002ECE64C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61688" y="2377440"/>
            <a:ext cx="6986016" cy="3657600"/>
          </a:xfrm>
        </p:spPr>
        <p:txBody>
          <a:bodyPr lIns="91440" tIns="45720" rIns="91440" bIns="45720"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987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9B7248-6025-0744-9C6E-BC6F9FDB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367D3-6495-C045-872D-F4C6CB656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C2195-E771-AB42-B5A7-7832D8F41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254339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906A8E3A-8DBF-0542-BC99-444DCA0CC2C2}" type="datetimeFigureOut">
              <a:rPr lang="en-US" smtClean="0"/>
              <a:pPr/>
              <a:t>7/29/2025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F28BA-DFC0-3946-9FE9-DE388CB02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54339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F77CB-EF35-DF4C-95FE-31419B6CA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6940" y="6254339"/>
            <a:ext cx="4168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03" r:id="rId2"/>
    <p:sldLayoutId id="2147483695" r:id="rId3"/>
    <p:sldLayoutId id="2147483694" r:id="rId4"/>
    <p:sldLayoutId id="2147483696" r:id="rId5"/>
    <p:sldLayoutId id="2147483704" r:id="rId6"/>
    <p:sldLayoutId id="2147483698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0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kern="1200" spc="150" baseline="0">
          <a:solidFill>
            <a:schemeClr val="tx1"/>
          </a:solidFill>
          <a:latin typeface="+mj-lt"/>
          <a:ea typeface="Meiryo UI" panose="020B0604030504040204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500" kern="1200" spc="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500" kern="1200" spc="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400" kern="1200" spc="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400" kern="1200" spc="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400" kern="1200" spc="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3D0CB20F-6AE1-1AD7-2AA5-50FACF083E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1206" y="3429000"/>
            <a:ext cx="7772400" cy="1251856"/>
          </a:xfrm>
        </p:spPr>
        <p:txBody>
          <a:bodyPr lIns="0" tIns="0" rIns="0" bIns="0">
            <a:normAutofit/>
          </a:bodyPr>
          <a:lstStyle/>
          <a:p>
            <a:r>
              <a:rPr lang="en-US" sz="4000" b="1" dirty="0">
                <a:latin typeface="Aptos" panose="020B0004020202020204" pitchFamily="34" charset="0"/>
              </a:rPr>
              <a:t>Exploratory Data Analysis of Housing Dataset</a:t>
            </a:r>
          </a:p>
        </p:txBody>
      </p:sp>
      <p:sp>
        <p:nvSpPr>
          <p:cNvPr id="21" name="Subtitle 20">
            <a:extLst>
              <a:ext uri="{FF2B5EF4-FFF2-40B4-BE49-F238E27FC236}">
                <a16:creationId xmlns:a16="http://schemas.microsoft.com/office/drawing/2014/main" id="{6736B65B-9159-75EE-D968-9BF18FF2DD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731519"/>
            <a:ext cx="6858000" cy="2120537"/>
          </a:xfrm>
        </p:spPr>
        <p:txBody>
          <a:bodyPr lIns="0" tIns="0" rIns="0" bIns="0">
            <a:normAutofit/>
          </a:bodyPr>
          <a:lstStyle/>
          <a:p>
            <a:r>
              <a:rPr lang="en-US" altLang="ja-JP" dirty="0"/>
              <a:t>Presented By :</a:t>
            </a:r>
            <a:r>
              <a:rPr lang="en-US" dirty="0">
                <a:solidFill>
                  <a:srgbClr val="000000"/>
                </a:solidFill>
              </a:rPr>
              <a:t>DIVYA PRASTH R.S</a:t>
            </a:r>
          </a:p>
          <a:p>
            <a:r>
              <a:rPr lang="en-US" dirty="0">
                <a:solidFill>
                  <a:srgbClr val="000000"/>
                </a:solidFill>
              </a:rPr>
              <a:t>Batch: </a:t>
            </a:r>
            <a:r>
              <a:rPr lang="en-US" dirty="0"/>
              <a:t>DA&amp;DS-MAY’25</a:t>
            </a:r>
            <a:endParaRPr lang="en-IN" dirty="0"/>
          </a:p>
          <a:p>
            <a:r>
              <a:rPr lang="en-US" dirty="0">
                <a:solidFill>
                  <a:srgbClr val="000000"/>
                </a:solidFill>
              </a:rPr>
              <a:t>Guided By: RAMYA M</a:t>
            </a:r>
          </a:p>
          <a:p>
            <a:r>
              <a:rPr lang="en-US" dirty="0">
                <a:solidFill>
                  <a:srgbClr val="000000"/>
                </a:solidFill>
              </a:rPr>
              <a:t>Date:26/07/2025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82319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877FECC-470E-1010-7F49-D42C42BE1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5325" y="1807935"/>
            <a:ext cx="3646300" cy="2286000"/>
          </a:xfr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F0DB775-1A5E-0DDC-796D-CAA507B5C90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A0B8F7-D082-E474-DE4B-AD0516610CCC}"/>
              </a:ext>
            </a:extLst>
          </p:cNvPr>
          <p:cNvSpPr txBox="1"/>
          <p:nvPr/>
        </p:nvSpPr>
        <p:spPr>
          <a:xfrm>
            <a:off x="895755" y="1397700"/>
            <a:ext cx="3124200" cy="370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Two way t-test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58255A-29A4-BD4E-E62B-9FE187FAD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714" y="1595934"/>
            <a:ext cx="5795056" cy="28440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38D9D8-AEC4-19BE-78E4-DF732B49E719}"/>
              </a:ext>
            </a:extLst>
          </p:cNvPr>
          <p:cNvSpPr txBox="1"/>
          <p:nvPr/>
        </p:nvSpPr>
        <p:spPr>
          <a:xfrm>
            <a:off x="5442857" y="1225820"/>
            <a:ext cx="2569031" cy="370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Chi Square test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AD0C67-A861-40C3-BB2A-6CB925B1D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755" y="4579798"/>
            <a:ext cx="5108558" cy="16575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B25224-0C4E-ED71-4EB3-BF145C46D43C}"/>
              </a:ext>
            </a:extLst>
          </p:cNvPr>
          <p:cNvSpPr txBox="1"/>
          <p:nvPr/>
        </p:nvSpPr>
        <p:spPr>
          <a:xfrm>
            <a:off x="895755" y="4177010"/>
            <a:ext cx="3889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/>
              </a:rPr>
              <a:t>Descriptive</a:t>
            </a:r>
            <a:r>
              <a:rPr lang="en-IN" dirty="0"/>
              <a:t> Statistics</a:t>
            </a:r>
          </a:p>
        </p:txBody>
      </p:sp>
    </p:spTree>
    <p:extLst>
      <p:ext uri="{BB962C8B-B14F-4D97-AF65-F5344CB8AC3E}">
        <p14:creationId xmlns:p14="http://schemas.microsoft.com/office/powerpoint/2010/main" val="267963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40C81-4C6C-B4DD-1BEE-85686F4B9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3021ABE-B1E2-E5DB-A58A-95BE745B5B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5006" y="1105118"/>
            <a:ext cx="7572102" cy="1047206"/>
          </a:xfrm>
        </p:spPr>
        <p:txBody>
          <a:bodyPr>
            <a:normAutofit fontScale="90000"/>
          </a:bodyPr>
          <a:lstStyle/>
          <a:p>
            <a:pPr algn="l">
              <a:lnSpc>
                <a:spcPts val="6160"/>
              </a:lnSpc>
            </a:pPr>
            <a:r>
              <a:rPr lang="en-IN" b="1" dirty="0">
                <a:latin typeface="+mn-lt"/>
              </a:rPr>
              <a:t>Relationships Between Variables</a:t>
            </a:r>
            <a:endParaRPr lang="en-US" b="1" spc="-140" dirty="0">
              <a:solidFill>
                <a:srgbClr val="0D0D0D"/>
              </a:solidFill>
              <a:latin typeface="+mn-lt"/>
              <a:ea typeface="Cardo"/>
              <a:cs typeface="Cardo"/>
              <a:sym typeface="Cardo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A44FACF-4D35-68F5-DE06-33E23DA98586}"/>
              </a:ext>
            </a:extLst>
          </p:cNvPr>
          <p:cNvSpPr txBox="1">
            <a:spLocks/>
          </p:cNvSpPr>
          <p:nvPr/>
        </p:nvSpPr>
        <p:spPr>
          <a:xfrm>
            <a:off x="925286" y="2601686"/>
            <a:ext cx="3849624" cy="38404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457200" indent="-4572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8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1pPr>
            <a:lvl2pPr marL="9144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2pPr>
            <a:lvl3pPr marL="1371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3pPr>
            <a:lvl4pPr marL="18288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4pPr>
            <a:lvl5pPr marL="22860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7C4DF2A-4553-59DB-F452-469430BD8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515" y="2340864"/>
            <a:ext cx="4104713" cy="384048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ea typeface="Calibri" panose="020F0502020204030204" pitchFamily="34" charset="0"/>
                <a:cs typeface="Calibri" panose="020F0502020204030204" pitchFamily="34" charset="0"/>
              </a:rPr>
              <a:t>Larger </a:t>
            </a:r>
            <a:r>
              <a:rPr lang="en-IN" dirty="0" err="1">
                <a:ea typeface="Calibri" panose="020F0502020204030204" pitchFamily="34" charset="0"/>
                <a:cs typeface="Calibri" panose="020F0502020204030204" pitchFamily="34" charset="0"/>
              </a:rPr>
              <a:t>sqft_living</a:t>
            </a:r>
            <a:r>
              <a:rPr lang="en-IN" dirty="0">
                <a:ea typeface="Calibri" panose="020F0502020204030204" pitchFamily="34" charset="0"/>
                <a:cs typeface="Calibri" panose="020F0502020204030204" pitchFamily="34" charset="0"/>
              </a:rPr>
              <a:t> strongly correlates with price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ea typeface="Calibri" panose="020F0502020204030204" pitchFamily="34" charset="0"/>
                <a:cs typeface="Calibri" panose="020F0502020204030204" pitchFamily="34" charset="0"/>
              </a:rPr>
              <a:t>Renovation, view and condition also significantly impact price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ea typeface="Calibri" panose="020F0502020204030204" pitchFamily="34" charset="0"/>
                <a:cs typeface="Calibri" panose="020F0502020204030204" pitchFamily="34" charset="0"/>
              </a:rPr>
              <a:t>Chi-square showed renovation affects condition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CF23A2-AB1A-B7E6-3E2E-F67C00405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795" y="2340864"/>
            <a:ext cx="6496957" cy="1219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03F1B4-0F89-B0DC-C482-D686F4D97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795" y="3788140"/>
            <a:ext cx="6496957" cy="131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29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70C680-8776-F905-DFEB-02C324C97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/>
          <a:lstStyle/>
          <a:p>
            <a:pPr>
              <a:lnSpc>
                <a:spcPts val="5025"/>
              </a:lnSpc>
            </a:pPr>
            <a:r>
              <a:rPr lang="en-US" b="1" spc="-114" dirty="0">
                <a:solidFill>
                  <a:srgbClr val="0D0D0D"/>
                </a:solidFill>
                <a:latin typeface="+mn-lt"/>
                <a:ea typeface="Cardo"/>
                <a:cs typeface="Cardo"/>
                <a:sym typeface="Cardo"/>
              </a:rPr>
              <a:t>DATA VISUALIZATION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EC2E791-0F43-8A7A-96C0-84A4B4DF9C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65372" y="1280160"/>
            <a:ext cx="4816846" cy="3574565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5DEE940-5E48-7173-C9CD-7FB174094C9F}"/>
              </a:ext>
            </a:extLst>
          </p:cNvPr>
          <p:cNvSpPr txBox="1">
            <a:spLocks/>
          </p:cNvSpPr>
          <p:nvPr/>
        </p:nvSpPr>
        <p:spPr>
          <a:xfrm>
            <a:off x="731520" y="2286000"/>
            <a:ext cx="3849624" cy="38404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457200" indent="-4572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8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1pPr>
            <a:lvl2pPr marL="9144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2pPr>
            <a:lvl3pPr marL="1371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3pPr>
            <a:lvl4pPr marL="18288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4pPr>
            <a:lvl5pPr marL="22860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Helps identify patterns and trends visually.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Used histograms, scatter plots, heatmaps, pair plots.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68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74161-AB66-9930-3B33-AFF8C3B94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927083"/>
            <a:ext cx="10698480" cy="1097280"/>
          </a:xfrm>
        </p:spPr>
        <p:txBody>
          <a:bodyPr/>
          <a:lstStyle/>
          <a:p>
            <a:r>
              <a:rPr lang="en-IN" b="1" dirty="0">
                <a:latin typeface="+mn-lt"/>
                <a:cs typeface="Times New Roman" panose="02020603050405020304" pitchFamily="18" charset="0"/>
              </a:rPr>
              <a:t>Univariate Analysis</a:t>
            </a:r>
            <a:endParaRPr lang="en-IN" b="1" dirty="0">
              <a:latin typeface="+mn-lt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89F9E72-0168-1B12-F126-1CEAF1D982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41798" y="1922417"/>
            <a:ext cx="3435041" cy="2376157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C6AA146-0409-1E0F-DD68-0CF736B236FA}"/>
              </a:ext>
            </a:extLst>
          </p:cNvPr>
          <p:cNvSpPr txBox="1">
            <a:spLocks/>
          </p:cNvSpPr>
          <p:nvPr/>
        </p:nvSpPr>
        <p:spPr>
          <a:xfrm>
            <a:off x="840377" y="2498077"/>
            <a:ext cx="3849624" cy="38404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457200" indent="-4572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8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1pPr>
            <a:lvl2pPr marL="9144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2pPr>
            <a:lvl3pPr marL="1371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3pPr>
            <a:lvl4pPr marL="18288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4pPr>
            <a:lvl5pPr marL="22860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cs typeface="Times New Roman" panose="02020603050405020304" pitchFamily="18" charset="0"/>
              </a:rPr>
              <a:t>Explored individual variables: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cs typeface="Times New Roman" panose="02020603050405020304" pitchFamily="18" charset="0"/>
              </a:rPr>
              <a:t>Price, </a:t>
            </a:r>
            <a:r>
              <a:rPr lang="en-US" dirty="0" err="1">
                <a:cs typeface="Times New Roman" panose="02020603050405020304" pitchFamily="18" charset="0"/>
              </a:rPr>
              <a:t>sqft</a:t>
            </a:r>
            <a:r>
              <a:rPr lang="en-US" dirty="0">
                <a:cs typeface="Times New Roman" panose="02020603050405020304" pitchFamily="18" charset="0"/>
              </a:rPr>
              <a:t> living,  bedrooms, bathrooms, condition,.</a:t>
            </a:r>
            <a:endParaRPr lang="en-US" dirty="0"/>
          </a:p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F5E304-52AF-E359-56B5-2BF9E58DA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8319" y="1922417"/>
            <a:ext cx="2802820" cy="23852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9932BA-1AF1-3093-705C-9C76BA6CF198}"/>
              </a:ext>
            </a:extLst>
          </p:cNvPr>
          <p:cNvSpPr txBox="1"/>
          <p:nvPr/>
        </p:nvSpPr>
        <p:spPr>
          <a:xfrm>
            <a:off x="6096000" y="4418317"/>
            <a:ext cx="603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Histogram for price  and Donut Chart for Bedrooms</a:t>
            </a:r>
          </a:p>
        </p:txBody>
      </p:sp>
    </p:spTree>
    <p:extLst>
      <p:ext uri="{BB962C8B-B14F-4D97-AF65-F5344CB8AC3E}">
        <p14:creationId xmlns:p14="http://schemas.microsoft.com/office/powerpoint/2010/main" val="1110155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FF5D9-AD54-B1FA-F8B9-0A336427B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93645-189E-0D84-CA2D-C351C0730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502920"/>
            <a:ext cx="10698480" cy="1097280"/>
          </a:xfrm>
        </p:spPr>
        <p:txBody>
          <a:bodyPr/>
          <a:lstStyle/>
          <a:p>
            <a:r>
              <a:rPr lang="en-IN" b="1" dirty="0">
                <a:latin typeface="+mn-lt"/>
                <a:cs typeface="Times New Roman" panose="02020603050405020304" pitchFamily="18" charset="0"/>
              </a:rPr>
              <a:t>Bivariate Analysis</a:t>
            </a:r>
            <a:endParaRPr lang="en-IN" b="1" dirty="0">
              <a:latin typeface="+mn-l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9DFB28-3772-7DA6-48EA-07648E54DE30}"/>
              </a:ext>
            </a:extLst>
          </p:cNvPr>
          <p:cNvSpPr txBox="1">
            <a:spLocks/>
          </p:cNvSpPr>
          <p:nvPr/>
        </p:nvSpPr>
        <p:spPr>
          <a:xfrm>
            <a:off x="840377" y="1736077"/>
            <a:ext cx="3849624" cy="38404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457200" indent="-4572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8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1pPr>
            <a:lvl2pPr marL="9144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2pPr>
            <a:lvl3pPr marL="1371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3pPr>
            <a:lvl4pPr marL="18288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4pPr>
            <a:lvl5pPr marL="22860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Explored relationships between two variables.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Used scatter plots, boxplots, correlation heatmaps.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Used for </a:t>
            </a:r>
            <a:r>
              <a:rPr lang="en-US" dirty="0">
                <a:cs typeface="Times New Roman" panose="02020603050405020304" pitchFamily="18" charset="0"/>
              </a:rPr>
              <a:t>Price vs </a:t>
            </a:r>
            <a:r>
              <a:rPr lang="en-US" dirty="0" err="1">
                <a:cs typeface="Times New Roman" panose="02020603050405020304" pitchFamily="18" charset="0"/>
              </a:rPr>
              <a:t>sqft_living</a:t>
            </a:r>
            <a:endParaRPr lang="en-US" dirty="0"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Used for </a:t>
            </a:r>
            <a:r>
              <a:rPr lang="en-US" dirty="0">
                <a:cs typeface="Times New Roman" panose="02020603050405020304" pitchFamily="18" charset="0"/>
              </a:rPr>
              <a:t>Price vs bedroom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cs typeface="Times New Roman" panose="02020603050405020304" pitchFamily="18" charset="0"/>
              </a:rPr>
              <a:t>Used for Price vs view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000000"/>
              </a:solidFill>
              <a:latin typeface="Calibri"/>
            </a:endParaRPr>
          </a:p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5316FE-0F30-41F9-4A04-2C0343D5855D}"/>
              </a:ext>
            </a:extLst>
          </p:cNvPr>
          <p:cNvSpPr txBox="1"/>
          <p:nvPr/>
        </p:nvSpPr>
        <p:spPr>
          <a:xfrm>
            <a:off x="6156960" y="4626303"/>
            <a:ext cx="603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Bubble sort for price vs </a:t>
            </a:r>
            <a:r>
              <a:rPr lang="en-IN" dirty="0" err="1"/>
              <a:t>Sqft</a:t>
            </a:r>
            <a:r>
              <a:rPr lang="en-IN" dirty="0"/>
              <a:t>_ living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557091-844F-C786-634C-04C30206F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286" y="1051560"/>
            <a:ext cx="4600861" cy="355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403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4DEE6-D171-98D1-85D0-96DD1DA83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A41A4-2C57-6B0F-37B7-508A0DE97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502920"/>
            <a:ext cx="10698480" cy="1097280"/>
          </a:xfrm>
        </p:spPr>
        <p:txBody>
          <a:bodyPr/>
          <a:lstStyle/>
          <a:p>
            <a:r>
              <a:rPr lang="en-IN" b="1" dirty="0">
                <a:latin typeface="+mn-lt"/>
                <a:cs typeface="Times New Roman" panose="02020603050405020304" pitchFamily="18" charset="0"/>
              </a:rPr>
              <a:t>Multivariate Analysis</a:t>
            </a:r>
            <a:endParaRPr lang="en-IN" b="1" dirty="0">
              <a:latin typeface="+mn-l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7D3922C-B203-CA0A-1B99-419E5C428021}"/>
              </a:ext>
            </a:extLst>
          </p:cNvPr>
          <p:cNvSpPr txBox="1">
            <a:spLocks/>
          </p:cNvSpPr>
          <p:nvPr/>
        </p:nvSpPr>
        <p:spPr>
          <a:xfrm>
            <a:off x="840377" y="1736077"/>
            <a:ext cx="3849624" cy="38404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457200" indent="-4572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8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1pPr>
            <a:lvl2pPr marL="9144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2pPr>
            <a:lvl3pPr marL="1371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3pPr>
            <a:lvl4pPr marL="18288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4pPr>
            <a:lvl5pPr marL="22860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Times New Roman" panose="02020603050405020304" pitchFamily="18" charset="0"/>
              </a:rPr>
              <a:t>Examined combined influence of multiple features on price</a:t>
            </a:r>
          </a:p>
          <a:p>
            <a:r>
              <a:rPr lang="en-US" dirty="0">
                <a:solidFill>
                  <a:srgbClr val="000000"/>
                </a:solidFill>
              </a:rPr>
              <a:t>Used for </a:t>
            </a:r>
            <a:r>
              <a:rPr lang="en-US" dirty="0" err="1">
                <a:solidFill>
                  <a:srgbClr val="000000"/>
                </a:solidFill>
              </a:rPr>
              <a:t>sqft_living</a:t>
            </a:r>
            <a:r>
              <a:rPr lang="en-US" dirty="0">
                <a:solidFill>
                  <a:srgbClr val="000000"/>
                </a:solidFill>
              </a:rPr>
              <a:t>, grade, renovation status: top price predictors.</a:t>
            </a:r>
          </a:p>
          <a:p>
            <a:r>
              <a:rPr lang="en-US" dirty="0">
                <a:solidFill>
                  <a:srgbClr val="000000"/>
                </a:solidFill>
              </a:rPr>
              <a:t>Here I used Heat Map: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000000"/>
              </a:solidFill>
              <a:latin typeface="Calibri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5B8A5B-3D78-17A7-ADD9-3E80CC4B7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347" y="653925"/>
            <a:ext cx="5216623" cy="43918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DC6E15-75FC-5184-E843-209CC98035C2}"/>
              </a:ext>
            </a:extLst>
          </p:cNvPr>
          <p:cNvSpPr txBox="1"/>
          <p:nvPr/>
        </p:nvSpPr>
        <p:spPr>
          <a:xfrm>
            <a:off x="5813271" y="1230868"/>
            <a:ext cx="603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8817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8A39A3-FEE2-A3EF-EC65-3D96FA281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/>
          <a:lstStyle/>
          <a:p>
            <a:r>
              <a:rPr lang="en-IN" b="1" dirty="0">
                <a:latin typeface="+mn-lt"/>
              </a:rPr>
              <a:t>Conclusion and Recommendations</a:t>
            </a:r>
            <a:endParaRPr lang="en-US" b="1" dirty="0">
              <a:latin typeface="+mn-l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FA43D1-403B-A54A-EB66-1425C2F2B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2377439"/>
            <a:ext cx="4013781" cy="3657599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Luxury homes affect average prices.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Future work: Add location features, apply ML models.</a:t>
            </a:r>
          </a:p>
          <a:p>
            <a:pPr lvl="0" algn="just">
              <a:lnSpc>
                <a:spcPct val="107000"/>
              </a:lnSpc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IN" kern="100" dirty="0">
                <a:ea typeface="Calibri" panose="020F0502020204030204" pitchFamily="34" charset="0"/>
                <a:cs typeface="Times New Roman" panose="02020603050405020304" pitchFamily="18" charset="0"/>
              </a:rPr>
              <a:t>Homes in better condition (4–5) have   higher prices.</a:t>
            </a:r>
          </a:p>
          <a:p>
            <a:pPr lvl="0" algn="just">
              <a:lnSpc>
                <a:spcPct val="107000"/>
              </a:lnSpc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IN" kern="100" dirty="0">
                <a:ea typeface="Calibri" panose="020F0502020204030204" pitchFamily="34" charset="0"/>
                <a:cs typeface="Times New Roman" panose="02020603050405020304" pitchFamily="18" charset="0"/>
              </a:rPr>
              <a:t>Higher view ratings are linked to increased property prices.</a:t>
            </a:r>
          </a:p>
          <a:p>
            <a:pPr lvl="0" algn="just">
              <a:lnSpc>
                <a:spcPct val="107000"/>
              </a:lnSpc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IN" kern="100" dirty="0">
                <a:ea typeface="Calibri" panose="020F0502020204030204" pitchFamily="34" charset="0"/>
                <a:cs typeface="Times New Roman" panose="02020603050405020304" pitchFamily="18" charset="0"/>
              </a:rPr>
              <a:t>Properties with 3 to 4 bedrooms show the best price-to-size ratio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7DFE16E4-1DEA-89B5-9672-89993DAD865D}"/>
              </a:ext>
            </a:extLst>
          </p:cNvPr>
          <p:cNvSpPr txBox="1">
            <a:spLocks/>
          </p:cNvSpPr>
          <p:nvPr/>
        </p:nvSpPr>
        <p:spPr>
          <a:xfrm>
            <a:off x="5964499" y="2468881"/>
            <a:ext cx="4013781" cy="365759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457200" indent="-4572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8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1pPr>
            <a:lvl2pPr marL="9144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2pPr>
            <a:lvl3pPr marL="1371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3pPr>
            <a:lvl4pPr marL="18288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4pPr>
            <a:lvl5pPr marL="22860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IN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Focus on homes with 3–4 bedrooms, as they offer the best price-to-size ratio.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Maintain or upgrade homes to condition ratings 4 or 5 to boost property value.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Avoid overpricing in low-demand neighborhoods; offer discounts or promotions to attract buyers.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F03BCC-DFB4-ADC8-0518-E43218ED7772}"/>
              </a:ext>
            </a:extLst>
          </p:cNvPr>
          <p:cNvSpPr txBox="1"/>
          <p:nvPr/>
        </p:nvSpPr>
        <p:spPr>
          <a:xfrm>
            <a:off x="5924876" y="2008107"/>
            <a:ext cx="4093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Recommendation:</a:t>
            </a:r>
          </a:p>
        </p:txBody>
      </p:sp>
    </p:spTree>
    <p:extLst>
      <p:ext uri="{BB962C8B-B14F-4D97-AF65-F5344CB8AC3E}">
        <p14:creationId xmlns:p14="http://schemas.microsoft.com/office/powerpoint/2010/main" val="3528109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C9E4E-FD8C-DAE8-7DC7-2BA937D226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9200" y="1737360"/>
            <a:ext cx="6400800" cy="3383280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0289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4937760" cy="4023360"/>
          </a:xfrm>
          <a:noFill/>
        </p:spPr>
        <p:txBody>
          <a:bodyPr lIns="0" tIns="0" rIns="0" bIns="0" anchor="ctr" anchorCtr="0">
            <a:noAutofit/>
          </a:bodyPr>
          <a:lstStyle/>
          <a:p>
            <a:r>
              <a:rPr lang="en-US" sz="4000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48" y="731520"/>
            <a:ext cx="5303520" cy="4023360"/>
          </a:xfrm>
          <a:noFill/>
        </p:spPr>
        <p:txBody>
          <a:bodyPr lIns="0" tIns="0" rIns="0" bIns="0" anchor="ctr" anchorCtr="0"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Data Understanding</a:t>
            </a:r>
          </a:p>
          <a:p>
            <a:r>
              <a:rPr lang="en-US" dirty="0"/>
              <a:t>Data  Cleaning</a:t>
            </a:r>
          </a:p>
          <a:p>
            <a:r>
              <a:rPr lang="en-US" dirty="0"/>
              <a:t>EDA and Data Visualization</a:t>
            </a:r>
          </a:p>
          <a:p>
            <a:r>
              <a:rPr lang="en-US" dirty="0"/>
              <a:t>Feature Engineering</a:t>
            </a:r>
          </a:p>
          <a:p>
            <a:r>
              <a:rPr lang="en-US" dirty="0"/>
              <a:t>Insights</a:t>
            </a:r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169552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9200" y="1110343"/>
            <a:ext cx="6400800" cy="1447800"/>
          </a:xfrm>
          <a:noFill/>
        </p:spPr>
        <p:txBody>
          <a:bodyPr lIns="0" tIns="0" rIns="0" bIns="0">
            <a:noAutofit/>
          </a:bodyPr>
          <a:lstStyle/>
          <a:p>
            <a:r>
              <a:rPr lang="en-IN" sz="4000" b="1" dirty="0">
                <a:latin typeface="+mn-lt"/>
              </a:rPr>
              <a:t>Introduction</a:t>
            </a:r>
            <a:br>
              <a:rPr lang="en-IN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884655-48AC-C4BC-EC20-EEBF41E44676}"/>
              </a:ext>
            </a:extLst>
          </p:cNvPr>
          <p:cNvSpPr txBox="1"/>
          <p:nvPr/>
        </p:nvSpPr>
        <p:spPr>
          <a:xfrm>
            <a:off x="5029200" y="2808514"/>
            <a:ext cx="6161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Here I have </a:t>
            </a:r>
            <a:r>
              <a:rPr lang="en-US" dirty="0">
                <a:solidFill>
                  <a:srgbClr val="000000"/>
                </a:solidFill>
              </a:rPr>
              <a:t>Analyzed housing dataset to identify factors influencing property prices.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EC422D-159E-DD77-4406-6D7D9CD04A87}"/>
              </a:ext>
            </a:extLst>
          </p:cNvPr>
          <p:cNvSpPr txBox="1"/>
          <p:nvPr/>
        </p:nvSpPr>
        <p:spPr>
          <a:xfrm>
            <a:off x="5029200" y="3797549"/>
            <a:ext cx="5551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000000"/>
                </a:solidFill>
              </a:rPr>
              <a:t>Objective: </a:t>
            </a:r>
            <a:r>
              <a:rPr lang="en-US" dirty="0">
                <a:solidFill>
                  <a:srgbClr val="000000"/>
                </a:solidFill>
              </a:rPr>
              <a:t>Discover insights to predict property values and assist stakeholders.</a:t>
            </a:r>
          </a:p>
          <a:p>
            <a:endParaRPr lang="en-IN" dirty="0"/>
          </a:p>
        </p:txBody>
      </p:sp>
      <p:pic>
        <p:nvPicPr>
          <p:cNvPr id="7" name="Graphic 6" descr="Renovation (House With Sparkles) outline">
            <a:extLst>
              <a:ext uri="{FF2B5EF4-FFF2-40B4-BE49-F238E27FC236}">
                <a16:creationId xmlns:a16="http://schemas.microsoft.com/office/drawing/2014/main" id="{9939B996-0A9D-E0B2-2C06-B2118B273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600" y="4720879"/>
            <a:ext cx="914400" cy="914400"/>
          </a:xfrm>
          <a:prstGeom prst="rect">
            <a:avLst/>
          </a:prstGeom>
        </p:spPr>
      </p:pic>
      <p:pic>
        <p:nvPicPr>
          <p:cNvPr id="8" name="Graphic 7" descr="Renovation (House With Sparkles) outline">
            <a:extLst>
              <a:ext uri="{FF2B5EF4-FFF2-40B4-BE49-F238E27FC236}">
                <a16:creationId xmlns:a16="http://schemas.microsoft.com/office/drawing/2014/main" id="{11E696E6-F833-08E6-435B-175AC8DC5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55229" y="4720879"/>
            <a:ext cx="914400" cy="914400"/>
          </a:xfrm>
          <a:prstGeom prst="rect">
            <a:avLst/>
          </a:prstGeom>
        </p:spPr>
      </p:pic>
      <p:pic>
        <p:nvPicPr>
          <p:cNvPr id="9" name="Graphic 8" descr="Renovation (House With Sparkles) outline">
            <a:extLst>
              <a:ext uri="{FF2B5EF4-FFF2-40B4-BE49-F238E27FC236}">
                <a16:creationId xmlns:a16="http://schemas.microsoft.com/office/drawing/2014/main" id="{0351FE96-06BF-4DAD-4ECF-57F86A2FC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03671" y="4720879"/>
            <a:ext cx="914400" cy="914400"/>
          </a:xfrm>
          <a:prstGeom prst="rect">
            <a:avLst/>
          </a:prstGeom>
        </p:spPr>
      </p:pic>
      <p:pic>
        <p:nvPicPr>
          <p:cNvPr id="10" name="Graphic 9" descr="Renovation (House With Sparkles) outline">
            <a:extLst>
              <a:ext uri="{FF2B5EF4-FFF2-40B4-BE49-F238E27FC236}">
                <a16:creationId xmlns:a16="http://schemas.microsoft.com/office/drawing/2014/main" id="{66D2AA2B-ABAF-6B21-97A3-F3BA14AB9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93628" y="4720879"/>
            <a:ext cx="914400" cy="914400"/>
          </a:xfrm>
          <a:prstGeom prst="rect">
            <a:avLst/>
          </a:prstGeom>
        </p:spPr>
      </p:pic>
      <p:pic>
        <p:nvPicPr>
          <p:cNvPr id="11" name="Graphic 10" descr="Renovation (House With Sparkles) outline">
            <a:extLst>
              <a:ext uri="{FF2B5EF4-FFF2-40B4-BE49-F238E27FC236}">
                <a16:creationId xmlns:a16="http://schemas.microsoft.com/office/drawing/2014/main" id="{5B85A778-A633-CAB2-6FD4-FBE39685E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11493" y="472087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95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203705"/>
            <a:ext cx="4937760" cy="626582"/>
          </a:xfrm>
          <a:noFill/>
        </p:spPr>
        <p:txBody>
          <a:bodyPr lIns="0" tIns="0" rIns="0" bIns="0">
            <a:noAutofit/>
          </a:bodyPr>
          <a:lstStyle/>
          <a:p>
            <a:r>
              <a:rPr lang="en-IN" sz="3200" b="1" dirty="0">
                <a:latin typeface="+mn-lt"/>
              </a:rPr>
              <a:t>Data Understanding</a:t>
            </a:r>
            <a:endParaRPr lang="en-US" sz="32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48" y="2203704"/>
            <a:ext cx="5303520" cy="4023360"/>
          </a:xfrm>
          <a:noFill/>
        </p:spPr>
        <p:txBody>
          <a:bodyPr lIns="0" tIns="0" rIns="0" bIns="0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b="1" dirty="0">
                <a:solidFill>
                  <a:srgbClr val="000000"/>
                </a:solidFill>
              </a:rPr>
              <a:t>Dataset: </a:t>
            </a:r>
            <a:r>
              <a:rPr lang="en-IN" dirty="0">
                <a:solidFill>
                  <a:srgbClr val="000000"/>
                </a:solidFill>
              </a:rPr>
              <a:t>We use  Housing  CSV file.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This File contains </a:t>
            </a:r>
            <a:r>
              <a:rPr lang="en-IN" dirty="0">
                <a:solidFill>
                  <a:srgbClr val="000000"/>
                </a:solidFill>
              </a:rPr>
              <a:t>Thousands of property records.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Key Columns: price, </a:t>
            </a:r>
            <a:r>
              <a:rPr lang="en-US" dirty="0" err="1">
                <a:solidFill>
                  <a:srgbClr val="000000"/>
                </a:solidFill>
              </a:rPr>
              <a:t>sqft_living</a:t>
            </a:r>
            <a:r>
              <a:rPr lang="en-US" dirty="0">
                <a:solidFill>
                  <a:srgbClr val="000000"/>
                </a:solidFill>
              </a:rPr>
              <a:t>, bedrooms, bathrooms, </a:t>
            </a:r>
            <a:r>
              <a:rPr lang="en-US" dirty="0" err="1">
                <a:solidFill>
                  <a:srgbClr val="000000"/>
                </a:solidFill>
              </a:rPr>
              <a:t>yr_built</a:t>
            </a:r>
            <a:r>
              <a:rPr lang="en-US" dirty="0">
                <a:solidFill>
                  <a:srgbClr val="000000"/>
                </a:solidFill>
              </a:rPr>
              <a:t>, renovations, grade.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solidFill>
                  <a:srgbClr val="000000"/>
                </a:solidFill>
              </a:rPr>
              <a:t>Data types: numerical, categorical, datetime.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It has 4600 Rows and 18 Columns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E94D35-771F-0DDC-9DA0-DC458C840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828" y="3017491"/>
            <a:ext cx="2338943" cy="3423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2CE8C8-755F-7D41-B0DA-823F22D3E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539" y="3058669"/>
            <a:ext cx="1162212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0457" y="1863632"/>
            <a:ext cx="6400800" cy="731521"/>
          </a:xfrm>
          <a:noFill/>
        </p:spPr>
        <p:txBody>
          <a:bodyPr lIns="0" tIns="0" rIns="0" bIns="0">
            <a:noAutofit/>
          </a:bodyPr>
          <a:lstStyle/>
          <a:p>
            <a:r>
              <a:rPr lang="en-IN" b="1" dirty="0">
                <a:latin typeface="+mn-lt"/>
              </a:rPr>
              <a:t>Data Cleaning</a:t>
            </a:r>
            <a:endParaRPr lang="en-US" b="1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8DE00C-66A4-7ED3-8553-CBC4973A8B9B}"/>
              </a:ext>
            </a:extLst>
          </p:cNvPr>
          <p:cNvSpPr txBox="1"/>
          <p:nvPr/>
        </p:nvSpPr>
        <p:spPr>
          <a:xfrm>
            <a:off x="5029198" y="2889062"/>
            <a:ext cx="6281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Calibri"/>
              </a:rPr>
              <a:t>Ensures accuracy, </a:t>
            </a:r>
            <a:r>
              <a:rPr lang="en-US" dirty="0">
                <a:solidFill>
                  <a:srgbClr val="000000"/>
                </a:solidFill>
              </a:rPr>
              <a:t>consistency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, and reliability.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35226C-25E9-33B8-63D4-7F67AD99C206}"/>
              </a:ext>
            </a:extLst>
          </p:cNvPr>
          <p:cNvSpPr txBox="1"/>
          <p:nvPr/>
        </p:nvSpPr>
        <p:spPr>
          <a:xfrm>
            <a:off x="5029197" y="3495057"/>
            <a:ext cx="6281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Missing Values Imputation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F050B5-EFDE-8BB2-2DCD-4734BC9ED90F}"/>
              </a:ext>
            </a:extLst>
          </p:cNvPr>
          <p:cNvSpPr txBox="1"/>
          <p:nvPr/>
        </p:nvSpPr>
        <p:spPr>
          <a:xfrm>
            <a:off x="5029199" y="4077678"/>
            <a:ext cx="4844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Outlier Treatment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3C5F79-1AA5-E4A1-155C-E585ED7B6CD7}"/>
              </a:ext>
            </a:extLst>
          </p:cNvPr>
          <p:cNvSpPr txBox="1"/>
          <p:nvPr/>
        </p:nvSpPr>
        <p:spPr>
          <a:xfrm>
            <a:off x="5029200" y="4619963"/>
            <a:ext cx="5127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Handling Inconsistent Values</a:t>
            </a:r>
          </a:p>
        </p:txBody>
      </p:sp>
      <p:pic>
        <p:nvPicPr>
          <p:cNvPr id="1026" name="Picture 2" descr="What is Data Cleaning and Why is It ...">
            <a:extLst>
              <a:ext uri="{FF2B5EF4-FFF2-40B4-BE49-F238E27FC236}">
                <a16:creationId xmlns:a16="http://schemas.microsoft.com/office/drawing/2014/main" id="{BD14A4BB-5202-3EE2-9DDC-FE22C1B10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420" y="2476499"/>
            <a:ext cx="2955797" cy="234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037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F5160-26FB-355B-42D2-9398879BB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806" y="1164771"/>
            <a:ext cx="10698480" cy="452437"/>
          </a:xfrm>
        </p:spPr>
        <p:txBody>
          <a:bodyPr>
            <a:normAutofit fontScale="90000"/>
          </a:bodyPr>
          <a:lstStyle/>
          <a:p>
            <a:r>
              <a:rPr lang="en-IN" b="1" dirty="0">
                <a:latin typeface="+mn-lt"/>
              </a:rPr>
              <a:t>Missing Values Imputation</a:t>
            </a:r>
            <a:br>
              <a:rPr lang="en-IN" dirty="0"/>
            </a:b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8D400-4E5B-7037-7550-9E6DBCC28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808" y="2340864"/>
            <a:ext cx="3849624" cy="22202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Identified using </a:t>
            </a:r>
            <a:r>
              <a:rPr lang="en-US" b="1" dirty="0" err="1">
                <a:solidFill>
                  <a:srgbClr val="000000"/>
                </a:solidFill>
              </a:rPr>
              <a:t>isnull</a:t>
            </a:r>
            <a:r>
              <a:rPr lang="en-US" b="1" dirty="0">
                <a:solidFill>
                  <a:srgbClr val="000000"/>
                </a:solidFill>
              </a:rPr>
              <a:t>().sum().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Numerical: Filled with mean/median.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Categorical: Filled with mode.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Dropped rows if incomplete.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5F515E-DE91-F492-DF1D-5ECA32F3F5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58097" y="2199350"/>
            <a:ext cx="1771897" cy="452437"/>
          </a:xfrm>
        </p:spPr>
        <p:txBody>
          <a:bodyPr/>
          <a:lstStyle/>
          <a:p>
            <a:r>
              <a:rPr lang="en-US" sz="1600" b="1" dirty="0"/>
              <a:t>Before Removing Null Values: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4571B5-5644-45A9-C440-A919DFC47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097" y="2794000"/>
            <a:ext cx="1771897" cy="34771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BE9D97-3AEC-0B01-C825-071A6A948EBA}"/>
              </a:ext>
            </a:extLst>
          </p:cNvPr>
          <p:cNvSpPr txBox="1"/>
          <p:nvPr/>
        </p:nvSpPr>
        <p:spPr>
          <a:xfrm>
            <a:off x="8741229" y="2199350"/>
            <a:ext cx="194854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After Removing Null Values:</a:t>
            </a:r>
          </a:p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22CF4D-5697-C2F8-12A9-086B4CE6B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367" y="2794000"/>
            <a:ext cx="1724266" cy="3400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192961-3452-3142-3116-362EA391D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869" y="4561114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34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84B24-9591-C41C-CE13-D365B49F8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640080"/>
          </a:xfrm>
        </p:spPr>
        <p:txBody>
          <a:bodyPr/>
          <a:lstStyle/>
          <a:p>
            <a:r>
              <a:rPr lang="en-IN" b="1" dirty="0">
                <a:latin typeface="+mn-lt"/>
              </a:rPr>
              <a:t>Outlier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D8003-C149-9D02-E707-5A56A580A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894550"/>
            <a:ext cx="3849624" cy="384048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Calibri"/>
              </a:rPr>
              <a:t>Detected via IQR and boxplots.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Calibri"/>
              </a:rPr>
              <a:t>Removed unrealistic values 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Replaced extreme values with median or removed based on business logic.</a:t>
            </a:r>
            <a:endParaRPr lang="en-US" dirty="0">
              <a:solidFill>
                <a:srgbClr val="000000"/>
              </a:solidFill>
              <a:latin typeface="Calibri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Calibri"/>
              </a:rPr>
              <a:t>Retained legitimate luxury homes.</a:t>
            </a:r>
          </a:p>
          <a:p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BF90A4B-A3A4-81F3-ABB0-01C0DE15CA9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5136243" y="1894550"/>
            <a:ext cx="6474896" cy="257878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E1441C-DA51-CAF8-1947-7DC1634C2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243" y="4686041"/>
            <a:ext cx="6248400" cy="180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64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F9F88-3350-4A5E-DD33-5DA02948E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30353"/>
            <a:ext cx="10698480" cy="906562"/>
          </a:xfrm>
        </p:spPr>
        <p:txBody>
          <a:bodyPr>
            <a:normAutofit fontScale="90000"/>
          </a:bodyPr>
          <a:lstStyle/>
          <a:p>
            <a:r>
              <a:rPr lang="en-US" b="1" spc="-150" dirty="0">
                <a:solidFill>
                  <a:srgbClr val="0D0D0D"/>
                </a:solidFill>
                <a:latin typeface="+mn-lt"/>
                <a:ea typeface="Cardo"/>
                <a:cs typeface="Cardo"/>
                <a:sym typeface="Cardo"/>
              </a:rPr>
              <a:t>HANDLING INVALID VALUES</a:t>
            </a:r>
            <a:br>
              <a:rPr lang="en-US" spc="-150" dirty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522D8-18BC-A62E-580C-EF24B9234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515" y="2340864"/>
            <a:ext cx="4104713" cy="384048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Replaced zero values in Columns like “</a:t>
            </a:r>
            <a:r>
              <a:rPr lang="en-IN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yr_built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 and “price” where unrealistic.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Filtered inconsistent values(example 0 bathrooms)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F3B90D-9A2C-BD6D-5255-15E393A1F47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5375728" y="2327776"/>
            <a:ext cx="5697538" cy="3465609"/>
          </a:xfrm>
        </p:spPr>
      </p:pic>
      <p:pic>
        <p:nvPicPr>
          <p:cNvPr id="2050" name="Picture 2" descr="Data Handling: A Comprehensive Overview ...">
            <a:extLst>
              <a:ext uri="{FF2B5EF4-FFF2-40B4-BE49-F238E27FC236}">
                <a16:creationId xmlns:a16="http://schemas.microsoft.com/office/drawing/2014/main" id="{D1DFB1A8-D528-1CD9-574E-1F4860D0C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656" y="4060580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089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E1AB3B5-947D-2C60-0AB5-0A2AB9F6B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1105118"/>
            <a:ext cx="6400800" cy="1047206"/>
          </a:xfrm>
        </p:spPr>
        <p:txBody>
          <a:bodyPr/>
          <a:lstStyle/>
          <a:p>
            <a:pPr algn="l">
              <a:lnSpc>
                <a:spcPts val="6160"/>
              </a:lnSpc>
            </a:pPr>
            <a:r>
              <a:rPr lang="en-US" b="1" spc="-140" dirty="0">
                <a:solidFill>
                  <a:srgbClr val="0D0D0D"/>
                </a:solidFill>
                <a:latin typeface="+mn-lt"/>
                <a:ea typeface="Cardo"/>
                <a:cs typeface="Cardo"/>
                <a:sym typeface="Cardo"/>
              </a:rPr>
              <a:t>STATISTICAL 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0DAD95-61EC-DAD9-A7D6-174D8575227E}"/>
              </a:ext>
            </a:extLst>
          </p:cNvPr>
          <p:cNvSpPr txBox="1"/>
          <p:nvPr/>
        </p:nvSpPr>
        <p:spPr>
          <a:xfrm>
            <a:off x="731520" y="2152324"/>
            <a:ext cx="4735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32" dirty="0">
                <a:solidFill>
                  <a:srgbClr val="0D0D0D"/>
                </a:solidFill>
                <a:latin typeface="Arial" panose="020B0604020202020204" pitchFamily="34" charset="0"/>
                <a:ea typeface="Cardo"/>
                <a:cs typeface="Arial" panose="020B0604020202020204" pitchFamily="34" charset="0"/>
                <a:sym typeface="Cardo"/>
              </a:rPr>
              <a:t>Tests Used:</a:t>
            </a:r>
          </a:p>
          <a:p>
            <a:endParaRPr lang="en-IN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A3A460B-97EF-D1C1-1677-4CD33B3D43E7}"/>
              </a:ext>
            </a:extLst>
          </p:cNvPr>
          <p:cNvSpPr txBox="1">
            <a:spLocks/>
          </p:cNvSpPr>
          <p:nvPr/>
        </p:nvSpPr>
        <p:spPr>
          <a:xfrm>
            <a:off x="925286" y="2601686"/>
            <a:ext cx="3849624" cy="38404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457200" indent="-4572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8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1pPr>
            <a:lvl2pPr marL="9144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2pPr>
            <a:lvl3pPr marL="1371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3pPr>
            <a:lvl4pPr marL="18288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4pPr>
            <a:lvl5pPr marL="22860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Calibri"/>
              </a:rPr>
              <a:t>Descriptive Statistics.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One way ANOVA test: price vs condition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Calibri"/>
              </a:rPr>
              <a:t>Two Way t-test  between Renovated house and unrenovated house.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Calibri"/>
              </a:rPr>
              <a:t>Chi-Square between Condition and  Renovation</a:t>
            </a:r>
          </a:p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708B02-0525-DF88-9E7F-92A5BA0275BF}"/>
              </a:ext>
            </a:extLst>
          </p:cNvPr>
          <p:cNvSpPr txBox="1"/>
          <p:nvPr/>
        </p:nvSpPr>
        <p:spPr>
          <a:xfrm>
            <a:off x="5277394" y="1992148"/>
            <a:ext cx="302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Way ANOVA Test</a:t>
            </a:r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E46E2C-ACC8-AA1F-A72C-8A32EC4A3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156" y="2601686"/>
            <a:ext cx="6153794" cy="345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384624"/>
      </p:ext>
    </p:extLst>
  </p:cSld>
  <p:clrMapOvr>
    <a:masterClrMapping/>
  </p:clrMapOvr>
</p:sld>
</file>

<file path=ppt/theme/theme1.xml><?xml version="1.0" encoding="utf-8"?>
<a:theme xmlns:a="http://schemas.openxmlformats.org/drawingml/2006/main" name="Creative Gradient ">
  <a:themeElements>
    <a:clrScheme name="Cherry Blossoms">
      <a:dk1>
        <a:srgbClr val="000000"/>
      </a:dk1>
      <a:lt1>
        <a:srgbClr val="FFFFFF"/>
      </a:lt1>
      <a:dk2>
        <a:srgbClr val="073A4B"/>
      </a:dk2>
      <a:lt2>
        <a:srgbClr val="E7E6E6"/>
      </a:lt2>
      <a:accent1>
        <a:srgbClr val="CC3059"/>
      </a:accent1>
      <a:accent2>
        <a:srgbClr val="839985"/>
      </a:accent2>
      <a:accent3>
        <a:srgbClr val="FC9FAD"/>
      </a:accent3>
      <a:accent4>
        <a:srgbClr val="EED6AA"/>
      </a:accent4>
      <a:accent5>
        <a:srgbClr val="191C30"/>
      </a:accent5>
      <a:accent6>
        <a:srgbClr val="6E774E"/>
      </a:accent6>
      <a:hlink>
        <a:srgbClr val="E7456B"/>
      </a:hlink>
      <a:folHlink>
        <a:srgbClr val="F0C55F"/>
      </a:folHlink>
    </a:clrScheme>
    <a:fontScheme name="Custom 33">
      <a:majorFont>
        <a:latin typeface="Perpetua Titling MT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176810_win32_EF_v3" id="{23AE6A88-72AF-46C7-89B7-449EB9FADA56}" vid="{778CED17-04A8-4798-A8A2-38679DD162A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021479C-C6C8-4A13-8A99-BC01E18804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06D6625-0C6A-47B9-9FF8-70FAB9A23EE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9A2D85B-06BE-42C0-9F9D-010F2E25A61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Cherry blossom petals presentation</Template>
  <TotalTime>600</TotalTime>
  <Words>526</Words>
  <Application>Microsoft Office PowerPoint</Application>
  <PresentationFormat>Widescreen</PresentationFormat>
  <Paragraphs>87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Aptos</vt:lpstr>
      <vt:lpstr>Arial</vt:lpstr>
      <vt:lpstr>Calibri</vt:lpstr>
      <vt:lpstr>Cardo</vt:lpstr>
      <vt:lpstr>Perpetua Titling MT</vt:lpstr>
      <vt:lpstr>Times New Roman</vt:lpstr>
      <vt:lpstr>Wingdings</vt:lpstr>
      <vt:lpstr>Creative Gradient </vt:lpstr>
      <vt:lpstr>Exploratory Data Analysis of Housing Dataset</vt:lpstr>
      <vt:lpstr>Agenda</vt:lpstr>
      <vt:lpstr>Introduction </vt:lpstr>
      <vt:lpstr>Data Understanding</vt:lpstr>
      <vt:lpstr>Data Cleaning</vt:lpstr>
      <vt:lpstr>Missing Values Imputation  </vt:lpstr>
      <vt:lpstr>Outlier Handling</vt:lpstr>
      <vt:lpstr>HANDLING INVALID VALUES </vt:lpstr>
      <vt:lpstr>STATISTICAL  ANALYSIS</vt:lpstr>
      <vt:lpstr>PowerPoint Presentation</vt:lpstr>
      <vt:lpstr>Relationships Between Variables</vt:lpstr>
      <vt:lpstr>DATA VISUALIZATION</vt:lpstr>
      <vt:lpstr>Univariate Analysis</vt:lpstr>
      <vt:lpstr>Bivariate Analysis</vt:lpstr>
      <vt:lpstr>Multivariate Analysis</vt:lpstr>
      <vt:lpstr>Conclusion and Recommendations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Divya prasath RS</dc:creator>
  <cp:lastModifiedBy>Divya prasath RS</cp:lastModifiedBy>
  <cp:revision>6</cp:revision>
  <dcterms:created xsi:type="dcterms:W3CDTF">2025-07-22T08:50:40Z</dcterms:created>
  <dcterms:modified xsi:type="dcterms:W3CDTF">2025-07-28T22:56:35Z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